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'C:\Users\Павел\Downloads\[Копия вылов лосось в разрезе мо.xlsx]Лист1'!$J$29</c:f>
              <c:strCache>
                <c:ptCount val="1"/>
                <c:pt idx="0">
                  <c:v>Север Сахалина</c:v>
                </c:pt>
              </c:strCache>
            </c:strRef>
          </c:tx>
          <c:dLbls>
            <c:dLbl>
              <c:idx val="0"/>
              <c:layout>
                <c:manualLayout>
                  <c:x val="-2.9622460992498753E-2"/>
                  <c:y val="-2.325204272726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08362991134891E-2"/>
                  <c:y val="-2.989548350648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323774982951709E-2"/>
                  <c:y val="-2.989548350648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('C:\Users\Павел\Downloads\[Копия вылов лосось в разрезе мо.xlsx]Лист1'!$K$28;'C:\Users\Павел\Downloads\[Копия вылов лосось в разрезе мо.xlsx]Лист1'!$M$28;'C:\Users\Павел\Downloads\[Копия вылов лосось в разрезе мо.xlsx]Лист1'!$O$28;'C:\Users\Павел\Downloads\[Копия вылов лосось в разрезе мо.xlsx]Лист1'!$Q$28)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('C:\Users\Павел\Downloads\[Копия вылов лосось в разрезе мо.xlsx]Лист1'!$K$29;'C:\Users\Павел\Downloads\[Копия вылов лосось в разрезе мо.xlsx]Лист1'!$M$29;'C:\Users\Павел\Downloads\[Копия вылов лосось в разрезе мо.xlsx]Лист1'!$O$29;'C:\Users\Павел\Downloads\[Копия вылов лосось в разрезе мо.xlsx]Лист1'!$Q$29)</c:f>
              <c:numCache>
                <c:formatCode>General</c:formatCode>
                <c:ptCount val="4"/>
                <c:pt idx="0">
                  <c:v>351</c:v>
                </c:pt>
                <c:pt idx="1">
                  <c:v>1176</c:v>
                </c:pt>
                <c:pt idx="2">
                  <c:v>2644</c:v>
                </c:pt>
                <c:pt idx="3">
                  <c:v>6410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'C:\Users\Павел\Downloads\[Копия вылов лосось в разрезе мо.xlsx]Лист1'!$J$30</c:f>
              <c:strCache>
                <c:ptCount val="1"/>
                <c:pt idx="0">
                  <c:v>Центр Сахалина</c:v>
                </c:pt>
              </c:strCache>
            </c:strRef>
          </c:tx>
          <c:dLbls>
            <c:dLbl>
              <c:idx val="0"/>
              <c:layout>
                <c:manualLayout>
                  <c:x val="-2.6929509993180683E-3"/>
                  <c:y val="-6.6434407792180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295099931806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859019986361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788529979542046E-3"/>
                  <c:y val="-2.325204272726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('C:\Users\Павел\Downloads\[Копия вылов лосось в разрезе мо.xlsx]Лист1'!$K$28;'C:\Users\Павел\Downloads\[Копия вылов лосось в разрезе мо.xlsx]Лист1'!$M$28;'C:\Users\Павел\Downloads\[Копия вылов лосось в разрезе мо.xlsx]Лист1'!$O$28;'C:\Users\Павел\Downloads\[Копия вылов лосось в разрезе мо.xlsx]Лист1'!$Q$28)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('C:\Users\Павел\Downloads\[Копия вылов лосось в разрезе мо.xlsx]Лист1'!$K$30;'C:\Users\Павел\Downloads\[Копия вылов лосось в разрезе мо.xlsx]Лист1'!$M$30;'C:\Users\Павел\Downloads\[Копия вылов лосось в разрезе мо.xlsx]Лист1'!$O$30;'C:\Users\Павел\Downloads\[Копия вылов лосось в разрезе мо.xlsx]Лист1'!$Q$30)</c:f>
              <c:numCache>
                <c:formatCode>General</c:formatCode>
                <c:ptCount val="4"/>
                <c:pt idx="0">
                  <c:v>15118</c:v>
                </c:pt>
                <c:pt idx="1">
                  <c:v>27717</c:v>
                </c:pt>
                <c:pt idx="2">
                  <c:v>12605</c:v>
                </c:pt>
                <c:pt idx="3">
                  <c:v>33217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'C:\Users\Павел\Downloads\[Копия вылов лосось в разрезе мо.xlsx]Лист1'!$J$31</c:f>
              <c:strCache>
                <c:ptCount val="1"/>
                <c:pt idx="0">
                  <c:v>Юг Сахалина</c:v>
                </c:pt>
              </c:strCache>
            </c:strRef>
          </c:tx>
          <c:dLbls>
            <c:dLbl>
              <c:idx val="0"/>
              <c:layout>
                <c:manualLayout>
                  <c:x val="-4.5780166988407166E-2"/>
                  <c:y val="-4.318236506491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295099931806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788529979542046E-3"/>
                  <c:y val="3.321720389609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('C:\Users\Павел\Downloads\[Копия вылов лосось в разрезе мо.xlsx]Лист1'!$K$28;'C:\Users\Павел\Downloads\[Копия вылов лосось в разрезе мо.xlsx]Лист1'!$M$28;'C:\Users\Павел\Downloads\[Копия вылов лосось в разрезе мо.xlsx]Лист1'!$O$28;'C:\Users\Павел\Downloads\[Копия вылов лосось в разрезе мо.xlsx]Лист1'!$Q$28)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('C:\Users\Павел\Downloads\[Копия вылов лосось в разрезе мо.xlsx]Лист1'!$K$31;'C:\Users\Павел\Downloads\[Копия вылов лосось в разрезе мо.xlsx]Лист1'!$M$31;'C:\Users\Павел\Downloads\[Копия вылов лосось в разрезе мо.xlsx]Лист1'!$O$31;'C:\Users\Павел\Downloads\[Копия вылов лосось в разрезе мо.xlsx]Лист1'!$Q$31)</c:f>
              <c:numCache>
                <c:formatCode>General</c:formatCode>
                <c:ptCount val="4"/>
                <c:pt idx="0">
                  <c:v>37592</c:v>
                </c:pt>
                <c:pt idx="1">
                  <c:v>36467</c:v>
                </c:pt>
                <c:pt idx="2">
                  <c:v>57740</c:v>
                </c:pt>
                <c:pt idx="3">
                  <c:v>17642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36544"/>
        <c:axId val="93038080"/>
      </c:lineChart>
      <c:catAx>
        <c:axId val="930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038080"/>
        <c:crosses val="autoZero"/>
        <c:auto val="1"/>
        <c:lblAlgn val="ctr"/>
        <c:lblOffset val="100"/>
        <c:noMultiLvlLbl val="0"/>
      </c:catAx>
      <c:valAx>
        <c:axId val="9303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3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8840769903762"/>
          <c:y val="7.4548702245552642E-2"/>
          <c:w val="0.5523031496062992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Лист1!$J$36</c:f>
              <c:strCache>
                <c:ptCount val="1"/>
                <c:pt idx="0">
                  <c:v>Север Сахалина</c:v>
                </c:pt>
              </c:strCache>
            </c:strRef>
          </c:tx>
          <c:dLbls>
            <c:dLbl>
              <c:idx val="1"/>
              <c:layout>
                <c:manualLayout>
                  <c:x val="-4.5222895461757812E-2"/>
                  <c:y val="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267474554109373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11447730878907E-3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Лист1!$K$35:$N$35</c:f>
              <c:numCache>
                <c:formatCode>0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Лист1!$K$36:$N$36</c:f>
              <c:numCache>
                <c:formatCode>0</c:formatCode>
                <c:ptCount val="4"/>
                <c:pt idx="0">
                  <c:v>10455</c:v>
                </c:pt>
                <c:pt idx="1">
                  <c:v>22232</c:v>
                </c:pt>
                <c:pt idx="2">
                  <c:v>10672</c:v>
                </c:pt>
                <c:pt idx="3" formatCode="0.00">
                  <c:v>3255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Лист1!$J$37</c:f>
              <c:strCache>
                <c:ptCount val="1"/>
                <c:pt idx="0">
                  <c:v>Центр Сахалина</c:v>
                </c:pt>
              </c:strCache>
            </c:strRef>
          </c:tx>
          <c:dLbls>
            <c:dLbl>
              <c:idx val="0"/>
              <c:layout>
                <c:manualLayout>
                  <c:x val="-7.4617777511900366E-2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834343192636716E-3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222895461757813E-3"/>
                  <c:y val="-3.09419811054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4882050142578E-2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Лист1!$K$35:$N$35</c:f>
              <c:numCache>
                <c:formatCode>0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Лист1!$K$37:$N$37</c:f>
              <c:numCache>
                <c:formatCode>0</c:formatCode>
                <c:ptCount val="4"/>
                <c:pt idx="0">
                  <c:v>82632</c:v>
                </c:pt>
                <c:pt idx="1">
                  <c:v>112134</c:v>
                </c:pt>
                <c:pt idx="2">
                  <c:v>26636</c:v>
                </c:pt>
                <c:pt idx="3" formatCode="0.00">
                  <c:v>4215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Лист1!$J$38</c:f>
              <c:strCache>
                <c:ptCount val="1"/>
                <c:pt idx="0">
                  <c:v>Юг Сахалина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237679244216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445790923515627E-3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706935696603515E-2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2895461757813E-3"/>
                  <c:y val="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Лист1!$K$35:$N$35</c:f>
              <c:numCache>
                <c:formatCode>0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Лист1!$K$38:$N$38</c:f>
              <c:numCache>
                <c:formatCode>0</c:formatCode>
                <c:ptCount val="4"/>
                <c:pt idx="0">
                  <c:v>78780</c:v>
                </c:pt>
                <c:pt idx="1">
                  <c:v>24203</c:v>
                </c:pt>
                <c:pt idx="2">
                  <c:v>2325</c:v>
                </c:pt>
                <c:pt idx="3" formatCode="0.00">
                  <c:v>1748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21600"/>
        <c:axId val="39323136"/>
      </c:lineChart>
      <c:catAx>
        <c:axId val="39321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9323136"/>
        <c:crosses val="autoZero"/>
        <c:auto val="1"/>
        <c:lblAlgn val="ctr"/>
        <c:lblOffset val="100"/>
        <c:noMultiLvlLbl val="0"/>
      </c:catAx>
      <c:valAx>
        <c:axId val="393231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932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8DB0CD-3CDB-47A0-9491-FC19D3DF14B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EC9481-8391-452D-BF33-75F601C9D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«Проблемные вопросы регулирования промысла тихоокеанских лососей в Сахалинской области»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37806"/>
              </p:ext>
            </p:extLst>
          </p:nvPr>
        </p:nvGraphicFramePr>
        <p:xfrm>
          <a:off x="539552" y="1268760"/>
          <a:ext cx="8064896" cy="457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4392488"/>
              </a:tblGrid>
              <a:tr h="1427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рыболовства для Дальневосточного бассейна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регулированию добычи (вылова) анадромных видов рыб в Сахалинской области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между неводами;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орудия промысла;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предоставление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отчетности по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пятидневкам;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длина центрального крыла;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установка ставных неводов от устья нерестовых рек.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промысла;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проходные дни;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приостановка и закрытие промысла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объемы;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постановки неводов.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Ограничения Промысла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28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223564"/>
              </p:ext>
            </p:extLst>
          </p:nvPr>
        </p:nvGraphicFramePr>
        <p:xfrm>
          <a:off x="323528" y="1700808"/>
          <a:ext cx="4716016" cy="38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124766"/>
              </p:ext>
            </p:extLst>
          </p:nvPr>
        </p:nvGraphicFramePr>
        <p:xfrm>
          <a:off x="4788024" y="1484784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274638"/>
            <a:ext cx="8064896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Анализ вылова по муниципальным образованиям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8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69674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39552" y="274638"/>
            <a:ext cx="8064896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Расположение базовых рек рыбоводных заводов и «диких» рек на юго-востоке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Сахалина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0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2953"/>
            <a:ext cx="8706922" cy="33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39552" y="274638"/>
            <a:ext cx="8064896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Примеры когда ограничения не привели к восстановлению запаса.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7704856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промысел горбуши смещается на Север Сахалина;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жесткие ограничения промысла горбуши не восстановили запас;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выпуск малька горбуши с ЛРЗ не оказывает явного положительного эффекта кроме юго-востока Сахалина;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мечения выловленной рыбы на участке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м.Свободный-м.Анива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количество неводов на заполняемость рек.</a:t>
            </a:r>
          </a:p>
          <a:p>
            <a:pPr algn="l"/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9552" y="274638"/>
            <a:ext cx="8064896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Вопросы от рыбацкой общественности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88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39552" y="1412776"/>
            <a:ext cx="8064896" cy="409046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«Учитывая высокую вероятность снижения в ближайшие годы уровня численности тихоокеанских лососей на Сахалине, возрастает важность мер регулирования для обеспечения воспроизводства тихоокеанских лососей в водах Сахалинской области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800" dirty="0">
                <a:effectLst/>
                <a:latin typeface="Times New Roman"/>
                <a:ea typeface="Calibri"/>
              </a:rPr>
              <a:t> А.А. 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Живоглядов</a:t>
            </a:r>
            <a:endParaRPr lang="ru-RU" sz="2800" dirty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/>
                <a:ea typeface="Calibri"/>
              </a:rPr>
              <a:t>зав. лабораторией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динамики численности</a:t>
            </a:r>
            <a:br>
              <a:rPr lang="ru-RU" sz="1800" dirty="0" smtClean="0">
                <a:effectLst/>
                <a:latin typeface="Times New Roman"/>
                <a:ea typeface="Calibri"/>
              </a:rPr>
            </a:br>
            <a:r>
              <a:rPr lang="ru-RU" sz="1800" dirty="0" smtClean="0">
                <a:effectLst/>
                <a:latin typeface="Times New Roman"/>
                <a:ea typeface="Calibri"/>
              </a:rPr>
              <a:t>лососевых </a:t>
            </a:r>
            <a:r>
              <a:rPr lang="ru-RU" sz="1800" dirty="0">
                <a:effectLst/>
                <a:latin typeface="Times New Roman"/>
                <a:ea typeface="Calibri"/>
              </a:rPr>
              <a:t>рыб,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к.б.н.,</a:t>
            </a:r>
            <a:br>
              <a:rPr lang="ru-RU" sz="1800" dirty="0" smtClean="0">
                <a:effectLst/>
                <a:latin typeface="Times New Roman"/>
                <a:ea typeface="Calibri"/>
              </a:rPr>
            </a:br>
            <a:r>
              <a:rPr lang="ru-RU" sz="1800" dirty="0" smtClean="0">
                <a:effectLst/>
                <a:latin typeface="Times New Roman"/>
                <a:ea typeface="Calibri"/>
              </a:rPr>
              <a:t>2012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69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2708920"/>
            <a:ext cx="9144000" cy="15841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effectLst/>
                <a:latin typeface="Times New Roman"/>
                <a:ea typeface="Calibri"/>
              </a:rPr>
              <a:t> Спасибо </a:t>
            </a:r>
            <a:r>
              <a:rPr lang="ru-RU" sz="4000" dirty="0">
                <a:effectLst/>
                <a:latin typeface="Times New Roman"/>
                <a:ea typeface="Calibri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98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252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«Проблемные вопросы регулирования промысла тихоокеанских лососей в Сахалинской области»</vt:lpstr>
      <vt:lpstr>Ограничения Промысла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«Проблемные вопросы регулирования промысла тихоокеанских лососей в Сахалинской области»</dc:title>
  <dc:creator>Павел</dc:creator>
  <cp:lastModifiedBy>Павел</cp:lastModifiedBy>
  <cp:revision>16</cp:revision>
  <dcterms:created xsi:type="dcterms:W3CDTF">2017-10-29T22:55:35Z</dcterms:created>
  <dcterms:modified xsi:type="dcterms:W3CDTF">2017-11-07T08:36:49Z</dcterms:modified>
</cp:coreProperties>
</file>